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9" r:id="rId1"/>
  </p:sldMasterIdLst>
  <p:sldIdLst>
    <p:sldId id="256" r:id="rId2"/>
    <p:sldId id="275" r:id="rId3"/>
    <p:sldId id="290" r:id="rId4"/>
    <p:sldId id="291"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57" r:id="rId20"/>
    <p:sldId id="258" r:id="rId21"/>
    <p:sldId id="259" r:id="rId22"/>
    <p:sldId id="260" r:id="rId23"/>
    <p:sldId id="261" r:id="rId24"/>
    <p:sldId id="262" r:id="rId25"/>
    <p:sldId id="263" r:id="rId26"/>
    <p:sldId id="264" r:id="rId27"/>
    <p:sldId id="265" r:id="rId28"/>
    <p:sldId id="266" r:id="rId29"/>
    <p:sldId id="267" r:id="rId30"/>
    <p:sldId id="292" r:id="rId31"/>
    <p:sldId id="268" r:id="rId32"/>
    <p:sldId id="269" r:id="rId33"/>
    <p:sldId id="270" r:id="rId34"/>
    <p:sldId id="271" r:id="rId35"/>
    <p:sldId id="272"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8"/>
    <p:restoredTop sz="94646"/>
  </p:normalViewPr>
  <p:slideViewPr>
    <p:cSldViewPr>
      <p:cViewPr varScale="1">
        <p:scale>
          <a:sx n="108" d="100"/>
          <a:sy n="108" d="100"/>
        </p:scale>
        <p:origin x="14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242525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2568256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9278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13442114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39629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24913666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173122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1515306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394920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7CAD7C-8AAF-4DFE-B803-C14BDCF8E6BB}" type="datetimeFigureOut">
              <a:rPr lang="en-US" smtClean="0"/>
              <a:t>5/15/2019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3744887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7CAD7C-8AAF-4DFE-B803-C14BDCF8E6BB}"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20564529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7CAD7C-8AAF-4DFE-B803-C14BDCF8E6BB}" type="datetimeFigureOut">
              <a:rPr lang="en-US" smtClean="0"/>
              <a:t>5/15/2019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336092961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7CAD7C-8AAF-4DFE-B803-C14BDCF8E6BB}" type="datetimeFigureOut">
              <a:rPr lang="en-US" smtClean="0"/>
              <a:t>5/15/2019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1895161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CAD7C-8AAF-4DFE-B803-C14BDCF8E6BB}" type="datetimeFigureOut">
              <a:rPr lang="en-US" smtClean="0"/>
              <a:t>5/15/2019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362606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87CAD7C-8AAF-4DFE-B803-C14BDCF8E6BB}"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42023105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87CAD7C-8AAF-4DFE-B803-C14BDCF8E6BB}" type="datetimeFigureOut">
              <a:rPr lang="en-US" smtClean="0"/>
              <a:t>5/15/2019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13081-B724-48C5-81A7-764EC07CC630}" type="slidenum">
              <a:rPr lang="en-US" smtClean="0"/>
              <a:t>‹#›</a:t>
            </a:fld>
            <a:endParaRPr lang="en-US"/>
          </a:p>
        </p:txBody>
      </p:sp>
    </p:spTree>
    <p:extLst>
      <p:ext uri="{BB962C8B-B14F-4D97-AF65-F5344CB8AC3E}">
        <p14:creationId xmlns:p14="http://schemas.microsoft.com/office/powerpoint/2010/main" val="3884906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87CAD7C-8AAF-4DFE-B803-C14BDCF8E6BB}" type="datetimeFigureOut">
              <a:rPr lang="en-US" smtClean="0"/>
              <a:t>5/15/2019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F913081-B724-48C5-81A7-764EC07CC630}" type="slidenum">
              <a:rPr lang="en-US" smtClean="0"/>
              <a:t>‹#›</a:t>
            </a:fld>
            <a:endParaRPr lang="en-US"/>
          </a:p>
        </p:txBody>
      </p:sp>
    </p:spTree>
    <p:extLst>
      <p:ext uri="{BB962C8B-B14F-4D97-AF65-F5344CB8AC3E}">
        <p14:creationId xmlns:p14="http://schemas.microsoft.com/office/powerpoint/2010/main" val="2123541257"/>
      </p:ext>
    </p:extLst>
  </p:cSld>
  <p:clrMap bg1="dk1" tx1="lt1" bg2="dk2" tx2="lt2" accent1="accent1" accent2="accent2" accent3="accent3" accent4="accent4" accent5="accent5" accent6="accent6" hlink="hlink" folHlink="folHlink"/>
  <p:sldLayoutIdLst>
    <p:sldLayoutId id="2147484510" r:id="rId1"/>
    <p:sldLayoutId id="2147484511" r:id="rId2"/>
    <p:sldLayoutId id="2147484512" r:id="rId3"/>
    <p:sldLayoutId id="2147484513" r:id="rId4"/>
    <p:sldLayoutId id="2147484514" r:id="rId5"/>
    <p:sldLayoutId id="2147484515" r:id="rId6"/>
    <p:sldLayoutId id="2147484516" r:id="rId7"/>
    <p:sldLayoutId id="2147484517" r:id="rId8"/>
    <p:sldLayoutId id="2147484518" r:id="rId9"/>
    <p:sldLayoutId id="2147484519" r:id="rId10"/>
    <p:sldLayoutId id="2147484520" r:id="rId11"/>
    <p:sldLayoutId id="2147484521" r:id="rId12"/>
    <p:sldLayoutId id="2147484522" r:id="rId13"/>
    <p:sldLayoutId id="2147484523" r:id="rId14"/>
    <p:sldLayoutId id="2147484524" r:id="rId15"/>
    <p:sldLayoutId id="2147484525"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legis.iowa.gov/law/administrativeRules/rules?agency=645&amp;chapter=244&amp;pubDate=02-27-2019"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dx.doi.org/10.1037/e521302015-00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RXP FOR PSYCHOLOGISTS</a:t>
            </a:r>
            <a:endParaRPr lang="en-US" dirty="0"/>
          </a:p>
        </p:txBody>
      </p:sp>
      <p:sp>
        <p:nvSpPr>
          <p:cNvPr id="3" name="Subtitle 2"/>
          <p:cNvSpPr>
            <a:spLocks noGrp="1"/>
          </p:cNvSpPr>
          <p:nvPr>
            <p:ph type="subTitle" idx="1"/>
          </p:nvPr>
        </p:nvSpPr>
        <p:spPr/>
        <p:txBody>
          <a:bodyPr>
            <a:normAutofit fontScale="47500" lnSpcReduction="20000"/>
          </a:bodyPr>
          <a:lstStyle/>
          <a:p>
            <a:r>
              <a:rPr lang="en-US" sz="2400" dirty="0"/>
              <a:t>IPA PRESENTATION</a:t>
            </a:r>
          </a:p>
          <a:p>
            <a:r>
              <a:rPr lang="en-US" sz="2400" dirty="0"/>
              <a:t>April 12, 2019</a:t>
            </a:r>
          </a:p>
          <a:p>
            <a:r>
              <a:rPr lang="en-US" sz="2400" dirty="0"/>
              <a:t>Des Moines, IA</a:t>
            </a:r>
          </a:p>
          <a:p>
            <a:r>
              <a:rPr lang="en-US" sz="2400" dirty="0"/>
              <a:t>Elizabeth </a:t>
            </a:r>
            <a:r>
              <a:rPr lang="en-US" sz="2400" dirty="0" err="1"/>
              <a:t>Lonning</a:t>
            </a:r>
            <a:r>
              <a:rPr lang="en-US" sz="2400" dirty="0"/>
              <a:t>, </a:t>
            </a:r>
            <a:r>
              <a:rPr lang="en-US" sz="2400" dirty="0" err="1"/>
              <a:t>PsyD</a:t>
            </a:r>
            <a:r>
              <a:rPr lang="en-US" sz="2400" dirty="0"/>
              <a:t>, MSCP</a:t>
            </a:r>
          </a:p>
        </p:txBody>
      </p:sp>
    </p:spTree>
    <p:extLst>
      <p:ext uri="{BB962C8B-B14F-4D97-AF65-F5344CB8AC3E}">
        <p14:creationId xmlns:p14="http://schemas.microsoft.com/office/powerpoint/2010/main" val="2529783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HISTORY CONCLUDED</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After sharing the results of that survey it was recommended to the Executive Council that IPA move toward filing legislation or have the committee be dormant for a bit until there was more active support.</a:t>
            </a:r>
          </a:p>
          <a:p>
            <a:r>
              <a:rPr lang="en-US" dirty="0"/>
              <a:t>Legislation was filed for the first time in 2013.</a:t>
            </a:r>
          </a:p>
        </p:txBody>
      </p:sp>
    </p:spTree>
    <p:extLst>
      <p:ext uri="{BB962C8B-B14F-4D97-AF65-F5344CB8AC3E}">
        <p14:creationId xmlns:p14="http://schemas.microsoft.com/office/powerpoint/2010/main" val="1132696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OVERVIEW OF LEGISLATION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Legislation was filed in 2013 and was assigned to sub-committees in both chambers.  We had a Republican in the House and a Democrat in the Senate sponsoring the study bill.</a:t>
            </a:r>
          </a:p>
          <a:p>
            <a:r>
              <a:rPr lang="en-US" dirty="0"/>
              <a:t>In the Senate the bill moved out of sub-committee, in the House the sub-committee canceled the hearing and was unable to reschedule before the funnel date.</a:t>
            </a:r>
          </a:p>
          <a:p>
            <a:r>
              <a:rPr lang="en-US" dirty="0"/>
              <a:t>Bill was ‘dead’ for that session but remained alive for the second year of the 2 year session.</a:t>
            </a:r>
          </a:p>
        </p:txBody>
      </p:sp>
    </p:spTree>
    <p:extLst>
      <p:ext uri="{BB962C8B-B14F-4D97-AF65-F5344CB8AC3E}">
        <p14:creationId xmlns:p14="http://schemas.microsoft.com/office/powerpoint/2010/main" val="1213386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OVERVIEW OF LEGISLATION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In 2014, a sub-committee hearing was held in the House and the bill passed out unanimously.  </a:t>
            </a:r>
          </a:p>
          <a:p>
            <a:r>
              <a:rPr lang="en-US" dirty="0"/>
              <a:t>The bill was unable to move out of the full committee in either the House or the Senate.</a:t>
            </a:r>
          </a:p>
          <a:p>
            <a:r>
              <a:rPr lang="en-US" dirty="0"/>
              <a:t>The bill died and would need to be re-introduced in 2015.</a:t>
            </a:r>
          </a:p>
        </p:txBody>
      </p:sp>
    </p:spTree>
    <p:extLst>
      <p:ext uri="{BB962C8B-B14F-4D97-AF65-F5344CB8AC3E}">
        <p14:creationId xmlns:p14="http://schemas.microsoft.com/office/powerpoint/2010/main" val="3814068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OVERVIEW OF LEGISLATION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In 2015, bill was again assigned to sub-committees in both chambers.</a:t>
            </a:r>
          </a:p>
          <a:p>
            <a:r>
              <a:rPr lang="en-US" dirty="0"/>
              <a:t>Senate sub-committee hearing scheduled first.  No signatures given even though 2 of the 3 members were the same as in 2013.</a:t>
            </a:r>
          </a:p>
          <a:p>
            <a:r>
              <a:rPr lang="en-US" dirty="0"/>
              <a:t>Since sub-committee in Senate did not move the bill forward, the House did not schedule a sub-committee hearing.</a:t>
            </a:r>
          </a:p>
          <a:p>
            <a:r>
              <a:rPr lang="en-US" dirty="0"/>
              <a:t>The bill did not move that year but remained alive for the second year of the 2 year session.</a:t>
            </a:r>
          </a:p>
        </p:txBody>
      </p:sp>
    </p:spTree>
    <p:extLst>
      <p:ext uri="{BB962C8B-B14F-4D97-AF65-F5344CB8AC3E}">
        <p14:creationId xmlns:p14="http://schemas.microsoft.com/office/powerpoint/2010/main" val="1519424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OVERVIEW OF LEGISLATION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In 2016, the legislation was heard and passed out of sub-committees in both chambers as well as out of both full committees in each chamber by the funnel date.</a:t>
            </a:r>
          </a:p>
          <a:p>
            <a:r>
              <a:rPr lang="en-US" dirty="0"/>
              <a:t>Bill came up for a vote on the floor of the Senate first and did not pass by a margin of 2 votes.  Our bill sponsor changed his vote to ‘nay’ so he could file a motion to reconsider on this issue.</a:t>
            </a:r>
          </a:p>
        </p:txBody>
      </p:sp>
    </p:spTree>
    <p:extLst>
      <p:ext uri="{BB962C8B-B14F-4D97-AF65-F5344CB8AC3E}">
        <p14:creationId xmlns:p14="http://schemas.microsoft.com/office/powerpoint/2010/main" val="2098430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OVERVIEW OF LEGISLATION </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The House would not hold a floor vote until the Senate had finished its’ work on the bill.</a:t>
            </a:r>
          </a:p>
          <a:p>
            <a:r>
              <a:rPr lang="en-US" dirty="0"/>
              <a:t>The motion to reconsider and the new vote on the bill came to the floor shortly before the end of the session in April and passed.</a:t>
            </a:r>
          </a:p>
          <a:p>
            <a:r>
              <a:rPr lang="en-US" dirty="0"/>
              <a:t>When the bill went to the House for a vote, an additional amendment was added which stated that the administrative rules for this legislation would be determined jointly by the Board of Psychology and the Board of Medicine.</a:t>
            </a:r>
          </a:p>
        </p:txBody>
      </p:sp>
    </p:spTree>
    <p:extLst>
      <p:ext uri="{BB962C8B-B14F-4D97-AF65-F5344CB8AC3E}">
        <p14:creationId xmlns:p14="http://schemas.microsoft.com/office/powerpoint/2010/main" val="2316744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OVERVIEW OF LEGISLATION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With this amendment the House passed the bill and sent it back over to the Senate which also passed the bill.</a:t>
            </a:r>
          </a:p>
          <a:p>
            <a:r>
              <a:rPr lang="en-US" dirty="0"/>
              <a:t>Governor </a:t>
            </a:r>
            <a:r>
              <a:rPr lang="en-US" dirty="0" err="1"/>
              <a:t>Branstad</a:t>
            </a:r>
            <a:r>
              <a:rPr lang="en-US" dirty="0"/>
              <a:t> signed the bill into law May 25, 2016.</a:t>
            </a:r>
          </a:p>
        </p:txBody>
      </p:sp>
    </p:spTree>
    <p:extLst>
      <p:ext uri="{BB962C8B-B14F-4D97-AF65-F5344CB8AC3E}">
        <p14:creationId xmlns:p14="http://schemas.microsoft.com/office/powerpoint/2010/main" val="1480489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FEATURES OF THE IOWA LAW</a:t>
            </a:r>
          </a:p>
        </p:txBody>
      </p:sp>
      <p:sp>
        <p:nvSpPr>
          <p:cNvPr id="3" name="Content Placeholder 2"/>
          <p:cNvSpPr>
            <a:spLocks noGrp="1"/>
          </p:cNvSpPr>
          <p:nvPr>
            <p:ph idx="1"/>
          </p:nvPr>
        </p:nvSpPr>
        <p:spPr>
          <a:xfrm>
            <a:off x="508000" y="2160589"/>
            <a:ext cx="6447501" cy="3880773"/>
          </a:xfrm>
        </p:spPr>
        <p:txBody>
          <a:bodyPr>
            <a:normAutofit/>
          </a:bodyPr>
          <a:lstStyle/>
          <a:p>
            <a:pPr>
              <a:lnSpc>
                <a:spcPct val="90000"/>
              </a:lnSpc>
            </a:pPr>
            <a:r>
              <a:rPr lang="en-US" sz="1500" dirty="0"/>
              <a:t>Based on the New Mexico legislation</a:t>
            </a:r>
          </a:p>
          <a:p>
            <a:pPr>
              <a:lnSpc>
                <a:spcPct val="90000"/>
              </a:lnSpc>
            </a:pPr>
            <a:r>
              <a:rPr lang="en-US" sz="1500" dirty="0"/>
              <a:t>Requires a post-doctoral master’s degree in clinical psychopharmacology.  The law does not have ‘APA designation’ written in it as this was not acceptable to those who opposed the law.</a:t>
            </a:r>
          </a:p>
          <a:p>
            <a:pPr>
              <a:lnSpc>
                <a:spcPct val="90000"/>
              </a:lnSpc>
            </a:pPr>
            <a:r>
              <a:rPr lang="en-US" sz="1500" dirty="0"/>
              <a:t>Requires practicum and 2 years of supervision.  The second year of supervision was in response to those concerned about prescribing to special populations such as children, the elderly and pregnant women.  The second year of the supervision is to focus on prescribing to those populations if the psychologist desires to have those populations as part of their practice.</a:t>
            </a:r>
          </a:p>
          <a:p>
            <a:pPr>
              <a:lnSpc>
                <a:spcPct val="90000"/>
              </a:lnSpc>
            </a:pPr>
            <a:r>
              <a:rPr lang="en-US" sz="1500" dirty="0"/>
              <a:t>Requires an ongoing collaborative practice agreement with a prescribing physician.  </a:t>
            </a:r>
          </a:p>
          <a:p>
            <a:pPr>
              <a:lnSpc>
                <a:spcPct val="90000"/>
              </a:lnSpc>
            </a:pPr>
            <a:r>
              <a:rPr lang="en-US" sz="1500" dirty="0"/>
              <a:t>The supervising and collaborative physicians are not limited to psychiatrists. </a:t>
            </a:r>
          </a:p>
        </p:txBody>
      </p:sp>
    </p:spTree>
    <p:extLst>
      <p:ext uri="{BB962C8B-B14F-4D97-AF65-F5344CB8AC3E}">
        <p14:creationId xmlns:p14="http://schemas.microsoft.com/office/powerpoint/2010/main" val="3468043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WEBSITE FOR LAW</a:t>
            </a:r>
          </a:p>
        </p:txBody>
      </p:sp>
      <p:sp>
        <p:nvSpPr>
          <p:cNvPr id="3" name="Content Placeholder 2"/>
          <p:cNvSpPr>
            <a:spLocks noGrp="1"/>
          </p:cNvSpPr>
          <p:nvPr>
            <p:ph idx="1"/>
          </p:nvPr>
        </p:nvSpPr>
        <p:spPr>
          <a:xfrm>
            <a:off x="508000" y="2160589"/>
            <a:ext cx="6447501" cy="3880773"/>
          </a:xfrm>
        </p:spPr>
        <p:txBody>
          <a:bodyPr>
            <a:normAutofit/>
          </a:bodyPr>
          <a:lstStyle/>
          <a:p>
            <a:pPr marL="0" indent="0">
              <a:buNone/>
            </a:pPr>
            <a:endParaRPr lang="en-US" dirty="0"/>
          </a:p>
          <a:p>
            <a:pPr marL="0" indent="0">
              <a:buNone/>
            </a:pPr>
            <a:endParaRPr lang="en-US" u="sng" dirty="0">
              <a:hlinkClick r:id="" action="ppaction://noaction"/>
            </a:endParaRPr>
          </a:p>
          <a:p>
            <a:pPr marL="0" indent="0">
              <a:buNone/>
            </a:pPr>
            <a:r>
              <a:rPr lang="en-US" u="sng" dirty="0">
                <a:hlinkClick r:id="" action="ppaction://noaction"/>
              </a:rPr>
              <a:t>https://www.legis.iowa.gov/legislation/BillBook?ga=86&amp;ba=HF%202334</a:t>
            </a:r>
          </a:p>
          <a:p>
            <a:pPr marL="0" indent="0">
              <a:buNone/>
            </a:pPr>
            <a:br>
              <a:rPr lang="en-US" dirty="0"/>
            </a:br>
            <a:endParaRPr lang="en-US" dirty="0"/>
          </a:p>
        </p:txBody>
      </p:sp>
    </p:spTree>
    <p:extLst>
      <p:ext uri="{BB962C8B-B14F-4D97-AF65-F5344CB8AC3E}">
        <p14:creationId xmlns:p14="http://schemas.microsoft.com/office/powerpoint/2010/main" val="1158612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EDUCATION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Applicants will possess a post-doctoral master of science degree in clinical psychopharmacology from an APA designated program.</a:t>
            </a:r>
          </a:p>
          <a:p>
            <a:r>
              <a:rPr lang="en-US" dirty="0"/>
              <a:t>The degree shall be a minimum of 30 credit hours not including practicum</a:t>
            </a:r>
          </a:p>
          <a:p>
            <a:r>
              <a:rPr lang="en-US" dirty="0"/>
              <a:t>A minimum of 1/3 of the coursework must be completed in a live interactive format</a:t>
            </a:r>
          </a:p>
        </p:txBody>
      </p:sp>
    </p:spTree>
    <p:extLst>
      <p:ext uri="{BB962C8B-B14F-4D97-AF65-F5344CB8AC3E}">
        <p14:creationId xmlns:p14="http://schemas.microsoft.com/office/powerpoint/2010/main" val="2662071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APA HISTORY</a:t>
            </a:r>
          </a:p>
        </p:txBody>
      </p:sp>
      <p:sp>
        <p:nvSpPr>
          <p:cNvPr id="3" name="Content Placeholder 2"/>
          <p:cNvSpPr>
            <a:spLocks noGrp="1"/>
          </p:cNvSpPr>
          <p:nvPr>
            <p:ph idx="1"/>
          </p:nvPr>
        </p:nvSpPr>
        <p:spPr>
          <a:xfrm>
            <a:off x="508000" y="1295400"/>
            <a:ext cx="6447501" cy="5181599"/>
          </a:xfrm>
        </p:spPr>
        <p:txBody>
          <a:bodyPr>
            <a:noAutofit/>
          </a:bodyPr>
          <a:lstStyle/>
          <a:p>
            <a:pPr>
              <a:lnSpc>
                <a:spcPct val="90000"/>
              </a:lnSpc>
            </a:pPr>
            <a:r>
              <a:rPr lang="en-US" sz="1650" dirty="0"/>
              <a:t>Year Event 1981 The APA Board of Professional Affairs defines the conditions under which the use of “physical interventions” is within the scope of practice of psychology. </a:t>
            </a:r>
          </a:p>
          <a:p>
            <a:pPr>
              <a:lnSpc>
                <a:spcPct val="90000"/>
              </a:lnSpc>
            </a:pPr>
            <a:r>
              <a:rPr lang="en-US" sz="1650" dirty="0"/>
              <a:t>1984 Senator Daniel Inouye suggests to the Hawaii Psychological Association that psychologists should adopt prescriptive authority as a legislative agenda. </a:t>
            </a:r>
          </a:p>
          <a:p>
            <a:pPr>
              <a:lnSpc>
                <a:spcPct val="90000"/>
              </a:lnSpc>
            </a:pPr>
            <a:r>
              <a:rPr lang="en-US" sz="1650" dirty="0"/>
              <a:t>1989 The Board of Professional Affairs endorses enhanced training in psychopharmacology for psychologists. Congress funds a pilot training program for the DoD. </a:t>
            </a:r>
          </a:p>
          <a:p>
            <a:pPr>
              <a:lnSpc>
                <a:spcPct val="90000"/>
              </a:lnSpc>
            </a:pPr>
            <a:r>
              <a:rPr lang="en-US" sz="1650" dirty="0"/>
              <a:t>1990 The first APA task force on psychopharmacology is created. </a:t>
            </a:r>
          </a:p>
          <a:p>
            <a:pPr>
              <a:lnSpc>
                <a:spcPct val="90000"/>
              </a:lnSpc>
            </a:pPr>
            <a:r>
              <a:rPr lang="en-US" sz="1650" dirty="0"/>
              <a:t>1991 The DoD Psychopharmacology Demonstration Project begins. </a:t>
            </a:r>
          </a:p>
          <a:p>
            <a:pPr>
              <a:lnSpc>
                <a:spcPct val="90000"/>
              </a:lnSpc>
            </a:pPr>
            <a:r>
              <a:rPr lang="en-US" sz="1650" dirty="0"/>
              <a:t>1992 The APA task force report identifies three levels of preparation for involvement in pharmacotherapy. </a:t>
            </a:r>
          </a:p>
          <a:p>
            <a:pPr>
              <a:lnSpc>
                <a:spcPct val="90000"/>
              </a:lnSpc>
            </a:pPr>
            <a:r>
              <a:rPr lang="en-US" sz="1650" dirty="0"/>
              <a:t>1993 The Prescribing Psychologists Register begins offering courses for civilian psychologists. Indiana permits prescriptive authority for psychologists in relevant federal programs. </a:t>
            </a:r>
          </a:p>
        </p:txBody>
      </p:sp>
    </p:spTree>
    <p:extLst>
      <p:ext uri="{BB962C8B-B14F-4D97-AF65-F5344CB8AC3E}">
        <p14:creationId xmlns:p14="http://schemas.microsoft.com/office/powerpoint/2010/main" val="28480999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CLINICAL EXPERIENCE</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At the beginning of the clinical experience the psychologist shall directly observe the training physician performing clinical assessments.</a:t>
            </a:r>
          </a:p>
          <a:p>
            <a:r>
              <a:rPr lang="en-US" dirty="0"/>
              <a:t>At the determination of training physician, psychologist will perform clinical assessments of patients under direct supervision of physician</a:t>
            </a:r>
          </a:p>
          <a:p>
            <a:r>
              <a:rPr lang="en-US" dirty="0"/>
              <a:t>At the determination of training physician psychologist will perform clinical assessments without direct supervision</a:t>
            </a:r>
          </a:p>
        </p:txBody>
      </p:sp>
    </p:spTree>
    <p:extLst>
      <p:ext uri="{BB962C8B-B14F-4D97-AF65-F5344CB8AC3E}">
        <p14:creationId xmlns:p14="http://schemas.microsoft.com/office/powerpoint/2010/main" val="415757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CLINICAL EXPERIENCE</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The clinical experience shall consist of a minimum of 600 patient encounters to be completed by the end of practicum.</a:t>
            </a:r>
          </a:p>
          <a:p>
            <a:r>
              <a:rPr lang="en-US" dirty="0"/>
              <a:t>Competency in  reaching milestones of health history, physical exam and neurological exam must be demonstrated</a:t>
            </a:r>
          </a:p>
          <a:p>
            <a:pPr marL="0" indent="0">
              <a:buNone/>
            </a:pPr>
            <a:endParaRPr lang="en-US" dirty="0"/>
          </a:p>
        </p:txBody>
      </p:sp>
    </p:spTree>
    <p:extLst>
      <p:ext uri="{BB962C8B-B14F-4D97-AF65-F5344CB8AC3E}">
        <p14:creationId xmlns:p14="http://schemas.microsoft.com/office/powerpoint/2010/main" val="3390086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PRACTICUM</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This must be associated with the psychopharmacology training program and is to be completed in no less than 6 months and no more than 3 years</a:t>
            </a:r>
          </a:p>
          <a:p>
            <a:r>
              <a:rPr lang="en-US" dirty="0"/>
              <a:t>The process of observing physician, then physician observing psychologist then psychologist working without direct observation occurs here as well.</a:t>
            </a:r>
          </a:p>
        </p:txBody>
      </p:sp>
    </p:spTree>
    <p:extLst>
      <p:ext uri="{BB962C8B-B14F-4D97-AF65-F5344CB8AC3E}">
        <p14:creationId xmlns:p14="http://schemas.microsoft.com/office/powerpoint/2010/main" val="823437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PRACTICUM</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Practicum shall consist of a minimum of 400 hours and 100 patients.</a:t>
            </a:r>
          </a:p>
          <a:p>
            <a:r>
              <a:rPr lang="en-US" dirty="0"/>
              <a:t>Only face to face evaluation and treatment of patients with mental health disorders and hours spent discussing treatment with training physician may be counted.</a:t>
            </a:r>
          </a:p>
          <a:p>
            <a:r>
              <a:rPr lang="en-US" dirty="0"/>
              <a:t>A patient may be counted toward this requirement is the patient has a mental health diagnosis and pharmacological intervention is considered even if no prescription is given</a:t>
            </a:r>
          </a:p>
        </p:txBody>
      </p:sp>
    </p:spTree>
    <p:extLst>
      <p:ext uri="{BB962C8B-B14F-4D97-AF65-F5344CB8AC3E}">
        <p14:creationId xmlns:p14="http://schemas.microsoft.com/office/powerpoint/2010/main" val="418488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PRACTICUM</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Psychologist will observe, evaluate and treat patients encompassing a range of ages and a variety of diagnoses.</a:t>
            </a:r>
          </a:p>
          <a:p>
            <a:r>
              <a:rPr lang="en-US" dirty="0"/>
              <a:t>At least 100 hours of the 400 hours must be completed in a psychiatric setting.  </a:t>
            </a:r>
          </a:p>
          <a:p>
            <a:r>
              <a:rPr lang="en-US" dirty="0"/>
              <a:t>At least 100 hours of the 400 hours must be completed in a primary care or community mental health setting</a:t>
            </a:r>
          </a:p>
        </p:txBody>
      </p:sp>
    </p:spTree>
    <p:extLst>
      <p:ext uri="{BB962C8B-B14F-4D97-AF65-F5344CB8AC3E}">
        <p14:creationId xmlns:p14="http://schemas.microsoft.com/office/powerpoint/2010/main" val="4260851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PRACTICUM</a:t>
            </a:r>
          </a:p>
        </p:txBody>
      </p:sp>
      <p:sp>
        <p:nvSpPr>
          <p:cNvPr id="3" name="Content Placeholder 2"/>
          <p:cNvSpPr>
            <a:spLocks noGrp="1"/>
          </p:cNvSpPr>
          <p:nvPr>
            <p:ph idx="1"/>
          </p:nvPr>
        </p:nvSpPr>
        <p:spPr>
          <a:xfrm>
            <a:off x="508000" y="2160589"/>
            <a:ext cx="6447501" cy="3880773"/>
          </a:xfrm>
        </p:spPr>
        <p:txBody>
          <a:bodyPr>
            <a:normAutofit/>
          </a:bodyPr>
          <a:lstStyle/>
          <a:p>
            <a:pPr>
              <a:lnSpc>
                <a:spcPct val="90000"/>
              </a:lnSpc>
            </a:pPr>
            <a:r>
              <a:rPr lang="en-US" dirty="0"/>
              <a:t>Competency in these milestones must be reached: </a:t>
            </a:r>
          </a:p>
          <a:p>
            <a:pPr lvl="1">
              <a:lnSpc>
                <a:spcPct val="90000"/>
              </a:lnSpc>
            </a:pPr>
            <a:r>
              <a:rPr lang="en-US" dirty="0"/>
              <a:t>Physical Exam</a:t>
            </a:r>
          </a:p>
          <a:p>
            <a:pPr lvl="1">
              <a:lnSpc>
                <a:spcPct val="90000"/>
              </a:lnSpc>
            </a:pPr>
            <a:r>
              <a:rPr lang="en-US" dirty="0"/>
              <a:t>Review of Systems</a:t>
            </a:r>
          </a:p>
          <a:p>
            <a:pPr lvl="1">
              <a:lnSpc>
                <a:spcPct val="90000"/>
              </a:lnSpc>
            </a:pPr>
            <a:r>
              <a:rPr lang="en-US" dirty="0"/>
              <a:t>Medical history review</a:t>
            </a:r>
          </a:p>
          <a:p>
            <a:pPr lvl="1">
              <a:lnSpc>
                <a:spcPct val="90000"/>
              </a:lnSpc>
            </a:pPr>
            <a:r>
              <a:rPr lang="en-US" dirty="0"/>
              <a:t>Assessment indications and interpretations</a:t>
            </a:r>
          </a:p>
          <a:p>
            <a:pPr lvl="1">
              <a:lnSpc>
                <a:spcPct val="90000"/>
              </a:lnSpc>
            </a:pPr>
            <a:r>
              <a:rPr lang="en-US" dirty="0"/>
              <a:t>Differential Diagnosis</a:t>
            </a:r>
          </a:p>
          <a:p>
            <a:pPr lvl="1">
              <a:lnSpc>
                <a:spcPct val="90000"/>
              </a:lnSpc>
            </a:pPr>
            <a:r>
              <a:rPr lang="en-US" dirty="0"/>
              <a:t>Integrated treatment planning</a:t>
            </a:r>
          </a:p>
          <a:p>
            <a:pPr lvl="1">
              <a:lnSpc>
                <a:spcPct val="90000"/>
              </a:lnSpc>
            </a:pPr>
            <a:r>
              <a:rPr lang="en-US" dirty="0"/>
              <a:t>Consultation and collaboration</a:t>
            </a:r>
          </a:p>
          <a:p>
            <a:pPr lvl="1">
              <a:lnSpc>
                <a:spcPct val="90000"/>
              </a:lnSpc>
            </a:pPr>
            <a:r>
              <a:rPr lang="en-US" dirty="0"/>
              <a:t>Treatment management</a:t>
            </a:r>
          </a:p>
          <a:p>
            <a:pPr lvl="1">
              <a:lnSpc>
                <a:spcPct val="90000"/>
              </a:lnSpc>
            </a:pPr>
            <a:r>
              <a:rPr lang="en-US" dirty="0"/>
              <a:t>Appropriate medical documentation</a:t>
            </a:r>
          </a:p>
        </p:txBody>
      </p:sp>
    </p:spTree>
    <p:extLst>
      <p:ext uri="{BB962C8B-B14F-4D97-AF65-F5344CB8AC3E}">
        <p14:creationId xmlns:p14="http://schemas.microsoft.com/office/powerpoint/2010/main" val="3830667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a:t>SUPERVISED PRACTICE</a:t>
            </a:r>
            <a:endParaRPr lang="en-US" dirty="0"/>
          </a:p>
        </p:txBody>
      </p:sp>
      <p:sp>
        <p:nvSpPr>
          <p:cNvPr id="3" name="Content Placeholder 2"/>
          <p:cNvSpPr>
            <a:spLocks noGrp="1"/>
          </p:cNvSpPr>
          <p:nvPr>
            <p:ph idx="1"/>
          </p:nvPr>
        </p:nvSpPr>
        <p:spPr>
          <a:xfrm>
            <a:off x="508000" y="2160589"/>
            <a:ext cx="6447501" cy="3880773"/>
          </a:xfrm>
        </p:spPr>
        <p:txBody>
          <a:bodyPr>
            <a:normAutofit/>
          </a:bodyPr>
          <a:lstStyle/>
          <a:p>
            <a:r>
              <a:rPr lang="en-US" dirty="0"/>
              <a:t>Completion of a minimum of 2 years of supervised practice with a minimum of 300 patients diagnosed with a mental health disorder and pharmacological intervention is considered for treatment.  A minimum of 100 patients will be treated with psychotropic medication during this time period.</a:t>
            </a:r>
          </a:p>
        </p:txBody>
      </p:sp>
    </p:spTree>
    <p:extLst>
      <p:ext uri="{BB962C8B-B14F-4D97-AF65-F5344CB8AC3E}">
        <p14:creationId xmlns:p14="http://schemas.microsoft.com/office/powerpoint/2010/main" val="1327150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SUPERVISED PRACTICE</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Special populations:</a:t>
            </a:r>
          </a:p>
          <a:p>
            <a:pPr lvl="1"/>
            <a:r>
              <a:rPr lang="en-US" dirty="0"/>
              <a:t>Children:  Completion of one year of the required 2 years in either pediatric practice, a child and adolescent practice or a general practice treating a minimum of 50 patients who are less than 17 years of age</a:t>
            </a:r>
          </a:p>
          <a:p>
            <a:pPr lvl="1"/>
            <a:r>
              <a:rPr lang="en-US" dirty="0"/>
              <a:t>Elderly Patients:  Completion of at least 1 year of the 2 years in either a geriatric practice or a general practice with patients across the lifespan including those over age 65</a:t>
            </a:r>
          </a:p>
        </p:txBody>
      </p:sp>
    </p:spTree>
    <p:extLst>
      <p:ext uri="{BB962C8B-B14F-4D97-AF65-F5344CB8AC3E}">
        <p14:creationId xmlns:p14="http://schemas.microsoft.com/office/powerpoint/2010/main" val="3501931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SUPERVISED PRACTICE</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Special Populations Continued:</a:t>
            </a:r>
          </a:p>
          <a:p>
            <a:pPr lvl="1"/>
            <a:r>
              <a:rPr lang="en-US" dirty="0"/>
              <a:t>Serious Medical Conditions:  Serious medical conditions including but not limited to heart disease, cancer stroke, seizures, comorbid psychological conditions and patients with developmental and intellectual disabilities.  Complete one year of prescribing psychotropic medications to these patients.</a:t>
            </a:r>
          </a:p>
        </p:txBody>
      </p:sp>
    </p:spTree>
    <p:extLst>
      <p:ext uri="{BB962C8B-B14F-4D97-AF65-F5344CB8AC3E}">
        <p14:creationId xmlns:p14="http://schemas.microsoft.com/office/powerpoint/2010/main" val="110885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CONSULTATION AND COLLABORATION</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Prescribing psychologists will consult with the primary care physician of patients.  Patients must have a designated primary care physician for a psychologist to be able to prescribe to them.</a:t>
            </a:r>
          </a:p>
          <a:p>
            <a:r>
              <a:rPr lang="en-US" dirty="0"/>
              <a:t>A prescribing psychologist will have a collaborative practice agreement with a physician at all times.</a:t>
            </a:r>
          </a:p>
          <a:p>
            <a:pPr marL="0" indent="0">
              <a:buNone/>
            </a:pPr>
            <a:endParaRPr lang="en-US" dirty="0"/>
          </a:p>
        </p:txBody>
      </p:sp>
    </p:spTree>
    <p:extLst>
      <p:ext uri="{BB962C8B-B14F-4D97-AF65-F5344CB8AC3E}">
        <p14:creationId xmlns:p14="http://schemas.microsoft.com/office/powerpoint/2010/main" val="1098264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APA HISTORY CONTINUED</a:t>
            </a:r>
          </a:p>
        </p:txBody>
      </p:sp>
      <p:sp>
        <p:nvSpPr>
          <p:cNvPr id="3" name="Content Placeholder 2"/>
          <p:cNvSpPr>
            <a:spLocks noGrp="1"/>
          </p:cNvSpPr>
          <p:nvPr>
            <p:ph idx="1"/>
          </p:nvPr>
        </p:nvSpPr>
        <p:spPr>
          <a:xfrm>
            <a:off x="508000" y="1295400"/>
            <a:ext cx="6578600" cy="5105399"/>
          </a:xfrm>
        </p:spPr>
        <p:txBody>
          <a:bodyPr>
            <a:noAutofit/>
          </a:bodyPr>
          <a:lstStyle/>
          <a:p>
            <a:pPr>
              <a:lnSpc>
                <a:spcPct val="90000"/>
              </a:lnSpc>
            </a:pPr>
            <a:r>
              <a:rPr lang="en-US" sz="1700" dirty="0"/>
              <a:t>1994 The Psychopharmacology Demonstration Project graduates its first two participants. </a:t>
            </a:r>
          </a:p>
          <a:p>
            <a:pPr>
              <a:lnSpc>
                <a:spcPct val="90000"/>
              </a:lnSpc>
            </a:pPr>
            <a:r>
              <a:rPr lang="en-US" sz="1700" dirty="0"/>
              <a:t>1995 The APA Council of Representatives votes to make obtaining prescriptive authority APA policy. </a:t>
            </a:r>
          </a:p>
          <a:p>
            <a:pPr>
              <a:lnSpc>
                <a:spcPct val="90000"/>
              </a:lnSpc>
            </a:pPr>
            <a:r>
              <a:rPr lang="en-US" sz="1700" dirty="0"/>
              <a:t>1996 APA Council adopts a model curriculum in psychopharmacology and model law for awarding psychologists prescriptive authority. </a:t>
            </a:r>
          </a:p>
          <a:p>
            <a:pPr>
              <a:lnSpc>
                <a:spcPct val="90000"/>
              </a:lnSpc>
            </a:pPr>
            <a:r>
              <a:rPr lang="en-US" sz="1700" dirty="0"/>
              <a:t>1997 The Psychopharmacology Demonstration Project is discontinued. APA Council authorizes development of the Psychopharmacology Examination for Psychologists. </a:t>
            </a:r>
          </a:p>
          <a:p>
            <a:pPr>
              <a:lnSpc>
                <a:spcPct val="90000"/>
              </a:lnSpc>
            </a:pPr>
            <a:r>
              <a:rPr lang="en-US" sz="1700" dirty="0"/>
              <a:t>1999 Guam approves prescriptive authority for appropriately trained psychologists. </a:t>
            </a:r>
          </a:p>
          <a:p>
            <a:pPr>
              <a:lnSpc>
                <a:spcPct val="90000"/>
              </a:lnSpc>
            </a:pPr>
            <a:r>
              <a:rPr lang="en-US" sz="1700" dirty="0"/>
              <a:t>2001 APA recognizes psychopharmacology as a proficiency. </a:t>
            </a:r>
          </a:p>
          <a:p>
            <a:pPr>
              <a:lnSpc>
                <a:spcPct val="90000"/>
              </a:lnSpc>
            </a:pPr>
            <a:r>
              <a:rPr lang="en-US" sz="1700" dirty="0"/>
              <a:t>2002 New Mexico approves prescriptive authority for appropriately trained psychologists. </a:t>
            </a:r>
          </a:p>
          <a:p>
            <a:pPr>
              <a:lnSpc>
                <a:spcPct val="90000"/>
              </a:lnSpc>
            </a:pPr>
            <a:r>
              <a:rPr lang="en-US" sz="1700" dirty="0"/>
              <a:t>2004 Louisiana approves prescriptive authority for appropriately trained psychologists. </a:t>
            </a:r>
          </a:p>
        </p:txBody>
      </p:sp>
    </p:spTree>
    <p:extLst>
      <p:ext uri="{BB962C8B-B14F-4D97-AF65-F5344CB8AC3E}">
        <p14:creationId xmlns:p14="http://schemas.microsoft.com/office/powerpoint/2010/main" val="6589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80AE3-211A-A14D-8284-9D4D9956649E}"/>
              </a:ext>
            </a:extLst>
          </p:cNvPr>
          <p:cNvSpPr>
            <a:spLocks noGrp="1"/>
          </p:cNvSpPr>
          <p:nvPr>
            <p:ph type="title"/>
          </p:nvPr>
        </p:nvSpPr>
        <p:spPr/>
        <p:txBody>
          <a:bodyPr/>
          <a:lstStyle/>
          <a:p>
            <a:r>
              <a:rPr lang="en-US" dirty="0"/>
              <a:t>WEB ADDRESS FOR ADMINISTRATIVE RULES</a:t>
            </a:r>
          </a:p>
        </p:txBody>
      </p:sp>
      <p:sp>
        <p:nvSpPr>
          <p:cNvPr id="3" name="Content Placeholder 2">
            <a:extLst>
              <a:ext uri="{FF2B5EF4-FFF2-40B4-BE49-F238E27FC236}">
                <a16:creationId xmlns:a16="http://schemas.microsoft.com/office/drawing/2014/main" id="{4B0CA8FA-FC54-0840-B62D-C99D0D1D94B6}"/>
              </a:ext>
            </a:extLst>
          </p:cNvPr>
          <p:cNvSpPr>
            <a:spLocks noGrp="1"/>
          </p:cNvSpPr>
          <p:nvPr>
            <p:ph idx="1"/>
          </p:nvPr>
        </p:nvSpPr>
        <p:spPr/>
        <p:txBody>
          <a:bodyPr/>
          <a:lstStyle/>
          <a:p>
            <a:r>
              <a:rPr lang="en-US" dirty="0">
                <a:hlinkClick r:id="rId2"/>
              </a:rPr>
              <a:t>https://www.legis.iowa.gov/law/administrativeRules/rules?agency=645&amp;chapter=244&amp;pubDate=02-27-2019</a:t>
            </a:r>
            <a:endParaRPr lang="en-US" dirty="0"/>
          </a:p>
          <a:p>
            <a:pPr marL="0" indent="0">
              <a:buNone/>
            </a:pPr>
            <a:endParaRPr lang="en-US" dirty="0"/>
          </a:p>
        </p:txBody>
      </p:sp>
    </p:spTree>
    <p:extLst>
      <p:ext uri="{BB962C8B-B14F-4D97-AF65-F5344CB8AC3E}">
        <p14:creationId xmlns:p14="http://schemas.microsoft.com/office/powerpoint/2010/main" val="813239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959600" cy="1447800"/>
          </a:xfrm>
        </p:spPr>
        <p:txBody>
          <a:bodyPr>
            <a:normAutofit/>
          </a:bodyPr>
          <a:lstStyle/>
          <a:p>
            <a:pPr>
              <a:lnSpc>
                <a:spcPct val="90000"/>
              </a:lnSpc>
            </a:pPr>
            <a:r>
              <a:rPr lang="en-US" sz="2800" dirty="0"/>
              <a:t>PRACTICE PATTERNS AND MEDICAL PROFESSIONAL EVALUATIONS OF CURRENT PRESCRIBING PSYCHOLOGISTS</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Practice patterns:</a:t>
            </a:r>
          </a:p>
          <a:p>
            <a:r>
              <a:rPr lang="en-US" dirty="0"/>
              <a:t>Most reported increase in severity of diagnosis</a:t>
            </a:r>
          </a:p>
          <a:p>
            <a:r>
              <a:rPr lang="en-US" dirty="0"/>
              <a:t>Percentage of cases prescribers reported starting </a:t>
            </a:r>
            <a:r>
              <a:rPr lang="en-US" dirty="0" err="1"/>
              <a:t>tx</a:t>
            </a:r>
            <a:r>
              <a:rPr lang="en-US" dirty="0"/>
              <a:t> with medication alone versus psychotherapy alone was not significant</a:t>
            </a:r>
          </a:p>
          <a:p>
            <a:r>
              <a:rPr lang="en-US" dirty="0"/>
              <a:t>PP did report seeing twice as many patients for medication alone as for therapy alone, however, 57.8% of medication only patients were receiving therapy from another provider</a:t>
            </a:r>
          </a:p>
          <a:p>
            <a:endParaRPr lang="en-US" dirty="0"/>
          </a:p>
        </p:txBody>
      </p:sp>
    </p:spTree>
    <p:extLst>
      <p:ext uri="{BB962C8B-B14F-4D97-AF65-F5344CB8AC3E}">
        <p14:creationId xmlns:p14="http://schemas.microsoft.com/office/powerpoint/2010/main" val="30538429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PERCEPTIONS OF MEDICAL COLLEAGUES</a:t>
            </a:r>
          </a:p>
        </p:txBody>
      </p:sp>
      <p:sp>
        <p:nvSpPr>
          <p:cNvPr id="3" name="Content Placeholder 2"/>
          <p:cNvSpPr>
            <a:spLocks noGrp="1"/>
          </p:cNvSpPr>
          <p:nvPr>
            <p:ph idx="1"/>
          </p:nvPr>
        </p:nvSpPr>
        <p:spPr>
          <a:xfrm>
            <a:off x="508000" y="2160589"/>
            <a:ext cx="6447501" cy="3880773"/>
          </a:xfrm>
        </p:spPr>
        <p:txBody>
          <a:bodyPr>
            <a:normAutofit/>
          </a:bodyPr>
          <a:lstStyle/>
          <a:p>
            <a:pPr>
              <a:lnSpc>
                <a:spcPct val="90000"/>
              </a:lnSpc>
            </a:pPr>
            <a:r>
              <a:rPr lang="en-US" sz="1500" dirty="0"/>
              <a:t>95.5% agree or strongly agree the PP are adequately trained to prescribe medication</a:t>
            </a:r>
          </a:p>
          <a:p>
            <a:pPr>
              <a:lnSpc>
                <a:spcPct val="90000"/>
              </a:lnSpc>
            </a:pPr>
            <a:r>
              <a:rPr lang="en-US" sz="1500" dirty="0"/>
              <a:t>100% agree or strongly agree the PP are safe prescribers</a:t>
            </a:r>
          </a:p>
          <a:p>
            <a:pPr>
              <a:lnSpc>
                <a:spcPct val="90000"/>
              </a:lnSpc>
            </a:pPr>
            <a:r>
              <a:rPr lang="en-US" sz="1500" dirty="0"/>
              <a:t>100% agree or strongly agree they would refer to a PP</a:t>
            </a:r>
          </a:p>
          <a:p>
            <a:pPr>
              <a:lnSpc>
                <a:spcPct val="90000"/>
              </a:lnSpc>
            </a:pPr>
            <a:r>
              <a:rPr lang="en-US" sz="1500" dirty="0"/>
              <a:t>95.5% agree or strongly agree that PP increased patient access to care</a:t>
            </a:r>
          </a:p>
          <a:p>
            <a:pPr>
              <a:lnSpc>
                <a:spcPct val="90000"/>
              </a:lnSpc>
            </a:pPr>
            <a:r>
              <a:rPr lang="en-US" sz="1500" dirty="0"/>
              <a:t>95.5% disagree or strongly disagree that they are concerned PP will prescribe inappropriate medications and/or dosages.</a:t>
            </a:r>
          </a:p>
          <a:p>
            <a:pPr>
              <a:lnSpc>
                <a:spcPct val="90000"/>
              </a:lnSpc>
            </a:pPr>
            <a:endParaRPr lang="en-US" sz="1500" dirty="0"/>
          </a:p>
          <a:p>
            <a:pPr marL="0" indent="0">
              <a:lnSpc>
                <a:spcPct val="90000"/>
              </a:lnSpc>
              <a:buNone/>
            </a:pPr>
            <a:r>
              <a:rPr lang="en-US" sz="1500" dirty="0"/>
              <a:t>(Linda, W.P. &amp; McGrath, R.E. (2017). The Current Status of Prescribing Psychologists: Practice Patterns and Medical Professional Evaluations. Professional Psychology: Research and Practice, 48(1), 38-45.)</a:t>
            </a:r>
          </a:p>
          <a:p>
            <a:pPr>
              <a:lnSpc>
                <a:spcPct val="90000"/>
              </a:lnSpc>
            </a:pPr>
            <a:endParaRPr lang="en-US" sz="1500" dirty="0"/>
          </a:p>
        </p:txBody>
      </p:sp>
    </p:spTree>
    <p:extLst>
      <p:ext uri="{BB962C8B-B14F-4D97-AF65-F5344CB8AC3E}">
        <p14:creationId xmlns:p14="http://schemas.microsoft.com/office/powerpoint/2010/main" val="1284650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REFERENCES</a:t>
            </a:r>
          </a:p>
        </p:txBody>
      </p:sp>
      <p:sp>
        <p:nvSpPr>
          <p:cNvPr id="3" name="Content Placeholder 2"/>
          <p:cNvSpPr>
            <a:spLocks noGrp="1"/>
          </p:cNvSpPr>
          <p:nvPr>
            <p:ph idx="1"/>
          </p:nvPr>
        </p:nvSpPr>
        <p:spPr>
          <a:xfrm>
            <a:off x="508000" y="2160589"/>
            <a:ext cx="6447501" cy="3880773"/>
          </a:xfrm>
        </p:spPr>
        <p:txBody>
          <a:bodyPr>
            <a:normAutofit/>
          </a:bodyPr>
          <a:lstStyle/>
          <a:p>
            <a:pPr>
              <a:lnSpc>
                <a:spcPct val="90000"/>
              </a:lnSpc>
            </a:pPr>
            <a:r>
              <a:rPr lang="en-US" dirty="0"/>
              <a:t>Levine &amp; Foster, 2010, Integration of Psychotherapy and Pharmacology by Prescribing Psychologists: A </a:t>
            </a:r>
            <a:r>
              <a:rPr lang="en-US" dirty="0" err="1"/>
              <a:t>psychobiosocial</a:t>
            </a:r>
            <a:r>
              <a:rPr lang="en-US" dirty="0"/>
              <a:t> mode of care. In R. McGrath and B. Moore, </a:t>
            </a:r>
            <a:r>
              <a:rPr lang="en-US" u="sng" dirty="0"/>
              <a:t>Therapy for Psychologists: Prescribing  Collaborative Roles. </a:t>
            </a:r>
            <a:r>
              <a:rPr lang="en-US" dirty="0"/>
              <a:t> Washington, DC: American Psychological Association.</a:t>
            </a:r>
          </a:p>
          <a:p>
            <a:pPr>
              <a:lnSpc>
                <a:spcPct val="90000"/>
              </a:lnSpc>
            </a:pPr>
            <a:r>
              <a:rPr lang="en-US" dirty="0"/>
              <a:t>Linda, W.P. &amp; McGrath, R.E. (2017). The Current Status of Prescribing Psychologists: Practice Patterns and Medical Professional Evaluations. Professional Psychology: Research and Practice, 48 (1), 38-45.</a:t>
            </a:r>
          </a:p>
          <a:p>
            <a:pPr>
              <a:lnSpc>
                <a:spcPct val="90000"/>
              </a:lnSpc>
            </a:pPr>
            <a:r>
              <a:rPr lang="en-US" dirty="0"/>
              <a:t>McGrath, Bob (2010). Prescriptive Authority of Psychologists. Annual Review of Clinical Psychology. 6. 21-47. 10.1146/annurev-clinpsy-090209-151448.</a:t>
            </a:r>
          </a:p>
        </p:txBody>
      </p:sp>
    </p:spTree>
    <p:extLst>
      <p:ext uri="{BB962C8B-B14F-4D97-AF65-F5344CB8AC3E}">
        <p14:creationId xmlns:p14="http://schemas.microsoft.com/office/powerpoint/2010/main" val="167841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OTHER RESOURCES</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Prescriptive Authority Sourcebook: A Guide for States (2005). Sammons, M.T., </a:t>
            </a:r>
            <a:r>
              <a:rPr lang="en-US" dirty="0" err="1"/>
              <a:t>Cowardin</a:t>
            </a:r>
            <a:r>
              <a:rPr lang="en-US" dirty="0"/>
              <a:t>-Bach, A., </a:t>
            </a:r>
            <a:r>
              <a:rPr lang="en-US" dirty="0" err="1"/>
              <a:t>Harowski</a:t>
            </a:r>
            <a:r>
              <a:rPr lang="en-US" dirty="0"/>
              <a:t>, K. J., Levine, E., </a:t>
            </a:r>
            <a:r>
              <a:rPr lang="en-US" dirty="0" err="1"/>
              <a:t>Meit</a:t>
            </a:r>
            <a:r>
              <a:rPr lang="en-US" dirty="0"/>
              <a:t>, S., McGraw, R. M., </a:t>
            </a:r>
            <a:r>
              <a:rPr lang="en-US" dirty="0" err="1"/>
              <a:t>Rigdon</a:t>
            </a:r>
            <a:r>
              <a:rPr lang="en-US" dirty="0"/>
              <a:t>, M., &amp; Taylor, G.P.  </a:t>
            </a:r>
            <a:r>
              <a:rPr lang="en-US" dirty="0">
                <a:hlinkClick r:id="rId2"/>
              </a:rPr>
              <a:t>http://dx.doi.org/10.1037/e521302015-001</a:t>
            </a:r>
            <a:endParaRPr lang="en-US" dirty="0"/>
          </a:p>
          <a:p>
            <a:endParaRPr lang="en-US" dirty="0"/>
          </a:p>
          <a:p>
            <a:r>
              <a:rPr lang="en-US" dirty="0"/>
              <a:t>American Psychological Association. (2011). Practice guidelines regarding psychologists’ involvement in pharmacological issues.  American Psychologist, 66, 835-849.</a:t>
            </a:r>
          </a:p>
        </p:txBody>
      </p:sp>
    </p:spTree>
    <p:extLst>
      <p:ext uri="{BB962C8B-B14F-4D97-AF65-F5344CB8AC3E}">
        <p14:creationId xmlns:p14="http://schemas.microsoft.com/office/powerpoint/2010/main" val="9896767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SPECIAL THANKS</a:t>
            </a:r>
          </a:p>
        </p:txBody>
      </p:sp>
      <p:sp>
        <p:nvSpPr>
          <p:cNvPr id="3" name="Content Placeholder 2"/>
          <p:cNvSpPr>
            <a:spLocks noGrp="1"/>
          </p:cNvSpPr>
          <p:nvPr>
            <p:ph idx="1"/>
          </p:nvPr>
        </p:nvSpPr>
        <p:spPr>
          <a:xfrm>
            <a:off x="508000" y="2160589"/>
            <a:ext cx="6447501" cy="3880773"/>
          </a:xfrm>
        </p:spPr>
        <p:txBody>
          <a:bodyPr>
            <a:normAutofit/>
          </a:bodyPr>
          <a:lstStyle/>
          <a:p>
            <a:pPr>
              <a:lnSpc>
                <a:spcPct val="90000"/>
              </a:lnSpc>
            </a:pPr>
            <a:r>
              <a:rPr lang="en-US" sz="1500" dirty="0"/>
              <a:t>Committee members : Dr. Brenda Payne and Dr. Greg </a:t>
            </a:r>
            <a:r>
              <a:rPr lang="en-US" sz="1500" dirty="0" err="1"/>
              <a:t>Febbraro</a:t>
            </a:r>
            <a:endParaRPr lang="en-US" sz="1500" dirty="0"/>
          </a:p>
          <a:p>
            <a:pPr>
              <a:lnSpc>
                <a:spcPct val="90000"/>
              </a:lnSpc>
            </a:pPr>
            <a:r>
              <a:rPr lang="en-US" sz="1500" dirty="0"/>
              <a:t>Sub- Committee members : Dr.  Brandon Davis, Dr. Matt Cooper, Dr. Jason Smith, Dr. Brenda Payne</a:t>
            </a:r>
          </a:p>
          <a:p>
            <a:pPr>
              <a:lnSpc>
                <a:spcPct val="90000"/>
              </a:lnSpc>
            </a:pPr>
            <a:r>
              <a:rPr lang="en-US" sz="1500" dirty="0"/>
              <a:t>Lobbyist Amy Campbell</a:t>
            </a:r>
          </a:p>
          <a:p>
            <a:pPr>
              <a:lnSpc>
                <a:spcPct val="90000"/>
              </a:lnSpc>
            </a:pPr>
            <a:r>
              <a:rPr lang="en-US" sz="1500" dirty="0"/>
              <a:t>Sharon Dozier,  Board Executive Iowa Board of Psychology</a:t>
            </a:r>
          </a:p>
          <a:p>
            <a:pPr>
              <a:lnSpc>
                <a:spcPct val="90000"/>
              </a:lnSpc>
            </a:pPr>
            <a:r>
              <a:rPr lang="en-US" sz="1500" dirty="0"/>
              <a:t>Laura Steffensmeier, Office of the Attorney General</a:t>
            </a:r>
          </a:p>
          <a:p>
            <a:pPr>
              <a:lnSpc>
                <a:spcPct val="90000"/>
              </a:lnSpc>
            </a:pPr>
            <a:r>
              <a:rPr lang="en-US" sz="1500" dirty="0"/>
              <a:t>Dr. Elaine Levine, Dr. Bob McGrath, Dr. Casey McDougall, Dr. Dan Ullman, Dr. Judi Steinman, Dr. Anne Farrar-Anton</a:t>
            </a:r>
          </a:p>
          <a:p>
            <a:pPr>
              <a:lnSpc>
                <a:spcPct val="90000"/>
              </a:lnSpc>
            </a:pPr>
            <a:r>
              <a:rPr lang="en-US" sz="1500" dirty="0"/>
              <a:t>Deborah Baker, APAPO</a:t>
            </a:r>
          </a:p>
          <a:p>
            <a:pPr>
              <a:lnSpc>
                <a:spcPct val="90000"/>
              </a:lnSpc>
            </a:pPr>
            <a:r>
              <a:rPr lang="en-US" sz="1500" dirty="0"/>
              <a:t>Sydney Prochaska, Power Point consultant</a:t>
            </a:r>
          </a:p>
          <a:p>
            <a:pPr marL="0" indent="0">
              <a:lnSpc>
                <a:spcPct val="90000"/>
              </a:lnSpc>
              <a:buNone/>
            </a:pPr>
            <a:r>
              <a:rPr lang="en-US" sz="1500" dirty="0"/>
              <a:t>      </a:t>
            </a:r>
          </a:p>
        </p:txBody>
      </p:sp>
    </p:spTree>
    <p:extLst>
      <p:ext uri="{BB962C8B-B14F-4D97-AF65-F5344CB8AC3E}">
        <p14:creationId xmlns:p14="http://schemas.microsoft.com/office/powerpoint/2010/main" val="131298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APA HISTORY CONTINUED</a:t>
            </a:r>
          </a:p>
        </p:txBody>
      </p:sp>
      <p:sp>
        <p:nvSpPr>
          <p:cNvPr id="3" name="Content Placeholder 2"/>
          <p:cNvSpPr>
            <a:spLocks noGrp="1"/>
          </p:cNvSpPr>
          <p:nvPr>
            <p:ph idx="1"/>
          </p:nvPr>
        </p:nvSpPr>
        <p:spPr>
          <a:xfrm>
            <a:off x="508000" y="1447800"/>
            <a:ext cx="7039362" cy="5105399"/>
          </a:xfrm>
        </p:spPr>
        <p:txBody>
          <a:bodyPr>
            <a:noAutofit/>
          </a:bodyPr>
          <a:lstStyle/>
          <a:p>
            <a:pPr>
              <a:lnSpc>
                <a:spcPct val="90000"/>
              </a:lnSpc>
            </a:pPr>
            <a:r>
              <a:rPr lang="en-US" dirty="0"/>
              <a:t>2005 The first prescription is written by a civilian psychologist. </a:t>
            </a:r>
          </a:p>
          <a:p>
            <a:pPr>
              <a:lnSpc>
                <a:spcPct val="90000"/>
              </a:lnSpc>
            </a:pPr>
            <a:r>
              <a:rPr lang="en-US" dirty="0"/>
              <a:t>2008 APA Council adopts a revised model curriculum “in principle” pending development of a designation system and forms a task force for this purpose. </a:t>
            </a:r>
          </a:p>
          <a:p>
            <a:pPr>
              <a:lnSpc>
                <a:spcPct val="90000"/>
              </a:lnSpc>
            </a:pPr>
            <a:r>
              <a:rPr lang="en-US" dirty="0"/>
              <a:t>2009 APA Council adopts the revised model curriculum, guidelines for a designation system for programs, and practice guidelines relevant to psychopharmacotherapy. </a:t>
            </a:r>
          </a:p>
          <a:p>
            <a:pPr>
              <a:lnSpc>
                <a:spcPct val="90000"/>
              </a:lnSpc>
            </a:pPr>
            <a:r>
              <a:rPr lang="en-US" dirty="0"/>
              <a:t>Note: In some cases, years differ slightly from those listed in other sources because there are multiple points that can be used to identify when a legislative action or set of guidelines was finalized. An attempt was made to use the dates that are most commonly cited. Abbreviations: DoD, Department of Defense; APA, American Psychological Association</a:t>
            </a:r>
          </a:p>
          <a:p>
            <a:pPr marL="0" indent="0">
              <a:lnSpc>
                <a:spcPct val="90000"/>
              </a:lnSpc>
              <a:buNone/>
            </a:pPr>
            <a:r>
              <a:rPr lang="en-US" dirty="0"/>
              <a:t>(McGrath, Bob. (2010).  Prescriptive Authority for Psychologists.  Annual  Review of Clinical Psychology. 6. 21-47.)</a:t>
            </a:r>
          </a:p>
        </p:txBody>
      </p:sp>
    </p:spTree>
    <p:extLst>
      <p:ext uri="{BB962C8B-B14F-4D97-AF65-F5344CB8AC3E}">
        <p14:creationId xmlns:p14="http://schemas.microsoft.com/office/powerpoint/2010/main" val="1319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PRESSURES ON PRIMARY CARE PHYSICIANS</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Increasingly, primary care physicians are having to help patients with emotional problems</a:t>
            </a:r>
          </a:p>
          <a:p>
            <a:r>
              <a:rPr lang="en-US" dirty="0"/>
              <a:t>Often they have neither the time nor the extensive training to deal with these issues in depth</a:t>
            </a:r>
          </a:p>
          <a:p>
            <a:r>
              <a:rPr lang="en-US" dirty="0"/>
              <a:t>Often they respond to this pressure with prescribing psychotropic medications</a:t>
            </a:r>
          </a:p>
        </p:txBody>
      </p:sp>
    </p:spTree>
    <p:extLst>
      <p:ext uri="{BB962C8B-B14F-4D97-AF65-F5344CB8AC3E}">
        <p14:creationId xmlns:p14="http://schemas.microsoft.com/office/powerpoint/2010/main" val="210785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PRESSURES CONTINUED</a:t>
            </a:r>
          </a:p>
        </p:txBody>
      </p:sp>
      <p:sp>
        <p:nvSpPr>
          <p:cNvPr id="3" name="Content Placeholder 2"/>
          <p:cNvSpPr>
            <a:spLocks noGrp="1"/>
          </p:cNvSpPr>
          <p:nvPr>
            <p:ph idx="1"/>
          </p:nvPr>
        </p:nvSpPr>
        <p:spPr>
          <a:xfrm>
            <a:off x="508000" y="2160589"/>
            <a:ext cx="6447501" cy="3880773"/>
          </a:xfrm>
        </p:spPr>
        <p:txBody>
          <a:bodyPr>
            <a:normAutofit/>
          </a:bodyPr>
          <a:lstStyle/>
          <a:p>
            <a:pPr>
              <a:lnSpc>
                <a:spcPct val="90000"/>
              </a:lnSpc>
            </a:pPr>
            <a:r>
              <a:rPr lang="en-US" dirty="0"/>
              <a:t>In fact, over 80% of psychotropic medications are prescribed by PCPs</a:t>
            </a:r>
          </a:p>
          <a:p>
            <a:pPr>
              <a:lnSpc>
                <a:spcPct val="90000"/>
              </a:lnSpc>
            </a:pPr>
            <a:r>
              <a:rPr lang="en-US" dirty="0"/>
              <a:t>Meta-analyses reveal often these emotional needs can be addressed as effectively or sometimes more effectively with psychotherapy</a:t>
            </a:r>
          </a:p>
          <a:p>
            <a:pPr>
              <a:lnSpc>
                <a:spcPct val="90000"/>
              </a:lnSpc>
            </a:pPr>
            <a:r>
              <a:rPr lang="en-US" dirty="0"/>
              <a:t>Psychotherapy plus medication is often more effective than medication alone</a:t>
            </a:r>
          </a:p>
          <a:p>
            <a:pPr marL="0" indent="0">
              <a:lnSpc>
                <a:spcPct val="90000"/>
              </a:lnSpc>
              <a:buNone/>
            </a:pPr>
            <a:r>
              <a:rPr lang="en-US" dirty="0"/>
              <a:t>(Levine and Foster, 2010, Integration of Psychotherapy and Pharmacology by Prescribing Psychologists: A </a:t>
            </a:r>
            <a:r>
              <a:rPr lang="en-US" dirty="0" err="1"/>
              <a:t>psychobiosocial</a:t>
            </a:r>
            <a:r>
              <a:rPr lang="en-US" dirty="0"/>
              <a:t> mode of care. In R. McGrath and B. Moore, </a:t>
            </a:r>
            <a:r>
              <a:rPr lang="en-US" u="sng" dirty="0"/>
              <a:t>Therapy for Psychologists: Prescribing Collaborative Roles.</a:t>
            </a:r>
            <a:r>
              <a:rPr lang="en-US" dirty="0"/>
              <a:t> Washington, DC: American Psychological Association.)</a:t>
            </a:r>
          </a:p>
        </p:txBody>
      </p:sp>
    </p:spTree>
    <p:extLst>
      <p:ext uri="{BB962C8B-B14F-4D97-AF65-F5344CB8AC3E}">
        <p14:creationId xmlns:p14="http://schemas.microsoft.com/office/powerpoint/2010/main" val="4080670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BRIEF HISTORY IOWA</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In 2004 a task force was created to explore the concept of prescriptive authority for psychologists</a:t>
            </a:r>
          </a:p>
          <a:p>
            <a:r>
              <a:rPr lang="en-US" dirty="0"/>
              <a:t>This exploration included a survey of the member of the Iowa Psychological Association</a:t>
            </a:r>
          </a:p>
          <a:p>
            <a:r>
              <a:rPr lang="en-US" dirty="0"/>
              <a:t>Results of the survey indicated enough interest to have the task force evolve into a standing committee on Psychopharmacology Education</a:t>
            </a:r>
          </a:p>
          <a:p>
            <a:pPr marL="0" indent="0">
              <a:buNone/>
            </a:pPr>
            <a:endParaRPr lang="en-US" dirty="0"/>
          </a:p>
        </p:txBody>
      </p:sp>
    </p:spTree>
    <p:extLst>
      <p:ext uri="{BB962C8B-B14F-4D97-AF65-F5344CB8AC3E}">
        <p14:creationId xmlns:p14="http://schemas.microsoft.com/office/powerpoint/2010/main" val="2164650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HISTORY CONTINUED</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The new committee submitted a 3 year strategic plan which included putting forth legislation as a final step</a:t>
            </a:r>
          </a:p>
          <a:p>
            <a:r>
              <a:rPr lang="en-US" dirty="0"/>
              <a:t>The first step of the 3 year plan was implemented annually by including </a:t>
            </a:r>
            <a:r>
              <a:rPr lang="en-US" dirty="0" err="1"/>
              <a:t>psychopharmocology</a:t>
            </a:r>
            <a:r>
              <a:rPr lang="en-US" dirty="0"/>
              <a:t> education at each conference offered by the association</a:t>
            </a:r>
          </a:p>
          <a:p>
            <a:r>
              <a:rPr lang="en-US" dirty="0"/>
              <a:t>The second step of the plan was implemented when IPA supported FDU’s MSCP program as the program of choice for Iowa</a:t>
            </a:r>
          </a:p>
          <a:p>
            <a:pPr marL="0" indent="0">
              <a:buNone/>
            </a:pPr>
            <a:endParaRPr lang="en-US" dirty="0"/>
          </a:p>
        </p:txBody>
      </p:sp>
    </p:spTree>
    <p:extLst>
      <p:ext uri="{BB962C8B-B14F-4D97-AF65-F5344CB8AC3E}">
        <p14:creationId xmlns:p14="http://schemas.microsoft.com/office/powerpoint/2010/main" val="254834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609600"/>
            <a:ext cx="6447501" cy="1320800"/>
          </a:xfrm>
        </p:spPr>
        <p:txBody>
          <a:bodyPr>
            <a:normAutofit/>
          </a:bodyPr>
          <a:lstStyle/>
          <a:p>
            <a:r>
              <a:rPr lang="en-US" dirty="0"/>
              <a:t>HISTORY CONTINUED</a:t>
            </a:r>
          </a:p>
        </p:txBody>
      </p:sp>
      <p:sp>
        <p:nvSpPr>
          <p:cNvPr id="3" name="Content Placeholder 2"/>
          <p:cNvSpPr>
            <a:spLocks noGrp="1"/>
          </p:cNvSpPr>
          <p:nvPr>
            <p:ph idx="1"/>
          </p:nvPr>
        </p:nvSpPr>
        <p:spPr>
          <a:xfrm>
            <a:off x="508000" y="2160589"/>
            <a:ext cx="6447501" cy="3880773"/>
          </a:xfrm>
        </p:spPr>
        <p:txBody>
          <a:bodyPr>
            <a:normAutofit/>
          </a:bodyPr>
          <a:lstStyle/>
          <a:p>
            <a:r>
              <a:rPr lang="en-US" dirty="0"/>
              <a:t>We remained in this pattern of step 1 and 2 for many years.</a:t>
            </a:r>
          </a:p>
          <a:p>
            <a:r>
              <a:rPr lang="en-US" dirty="0"/>
              <a:t>Another survey of members was conducted around 2010-2011.  The results indicated support for pursuing </a:t>
            </a:r>
            <a:r>
              <a:rPr lang="en-US" dirty="0" err="1"/>
              <a:t>RxP</a:t>
            </a:r>
            <a:r>
              <a:rPr lang="en-US" dirty="0"/>
              <a:t> legislation, however, older members stated they would support but not pursue the training or assist in securing legislation due to being late in their careers while younger members stated they would support legislation but due to current debt, would not begin training and since they were starting their practices and often families, would not assist with efforts to move forward.</a:t>
            </a:r>
          </a:p>
        </p:txBody>
      </p:sp>
    </p:spTree>
    <p:extLst>
      <p:ext uri="{BB962C8B-B14F-4D97-AF65-F5344CB8AC3E}">
        <p14:creationId xmlns:p14="http://schemas.microsoft.com/office/powerpoint/2010/main" val="37568128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32</TotalTime>
  <Words>2462</Words>
  <Application>Microsoft Office PowerPoint</Application>
  <PresentationFormat>On-screen Show (4:3)</PresentationFormat>
  <Paragraphs>163</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Trebuchet MS</vt:lpstr>
      <vt:lpstr>Wingdings 3</vt:lpstr>
      <vt:lpstr>Facet</vt:lpstr>
      <vt:lpstr>RXP FOR PSYCHOLOGISTS</vt:lpstr>
      <vt:lpstr>APA HISTORY</vt:lpstr>
      <vt:lpstr>APA HISTORY CONTINUED</vt:lpstr>
      <vt:lpstr>APA HISTORY CONTINUED</vt:lpstr>
      <vt:lpstr>PRESSURES ON PRIMARY CARE PHYSICIANS</vt:lpstr>
      <vt:lpstr>PRESSURES CONTINUED</vt:lpstr>
      <vt:lpstr>BRIEF HISTORY IOWA</vt:lpstr>
      <vt:lpstr>HISTORY CONTINUED</vt:lpstr>
      <vt:lpstr>HISTORY CONTINUED</vt:lpstr>
      <vt:lpstr>HISTORY CONCLUDED</vt:lpstr>
      <vt:lpstr>OVERVIEW OF LEGISLATION</vt:lpstr>
      <vt:lpstr>OVERVIEW OF LEGISLATION</vt:lpstr>
      <vt:lpstr>OVERVIEW OF LEGISLATION</vt:lpstr>
      <vt:lpstr>OVERVIEW OF LEGISLATION</vt:lpstr>
      <vt:lpstr>OVERVIEW OF LEGISLATION </vt:lpstr>
      <vt:lpstr>OVERVIEW OF LEGISLATION</vt:lpstr>
      <vt:lpstr>FEATURES OF THE IOWA LAW</vt:lpstr>
      <vt:lpstr>WEBSITE FOR LAW</vt:lpstr>
      <vt:lpstr>EDUCATION</vt:lpstr>
      <vt:lpstr>CLINICAL EXPERIENCE</vt:lpstr>
      <vt:lpstr>CLINICAL EXPERIENCE</vt:lpstr>
      <vt:lpstr>PRACTICUM</vt:lpstr>
      <vt:lpstr>PRACTICUM</vt:lpstr>
      <vt:lpstr>PRACTICUM</vt:lpstr>
      <vt:lpstr>PRACTICUM</vt:lpstr>
      <vt:lpstr>SUPERVISED PRACTICE</vt:lpstr>
      <vt:lpstr>SUPERVISED PRACTICE</vt:lpstr>
      <vt:lpstr>SUPERVISED PRACTICE</vt:lpstr>
      <vt:lpstr>CONSULTATION AND COLLABORATION</vt:lpstr>
      <vt:lpstr>WEB ADDRESS FOR ADMINISTRATIVE RULES</vt:lpstr>
      <vt:lpstr>PRACTICE PATTERNS AND MEDICAL PROFESSIONAL EVALUATIONS OF CURRENT PRESCRIBING PSYCHOLOGISTS</vt:lpstr>
      <vt:lpstr>PERCEPTIONS OF MEDICAL COLLEAGUES</vt:lpstr>
      <vt:lpstr>REFERENCES</vt:lpstr>
      <vt:lpstr>OTHER RESOURCES</vt:lpstr>
      <vt:lpstr>SPECIAL 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RXP FOR PSYCHOLOGISTS</dc:title>
  <dc:creator>Prochaska, Sydney K</dc:creator>
  <cp:lastModifiedBy>Nikolas, Molly A</cp:lastModifiedBy>
  <cp:revision>7</cp:revision>
  <dcterms:created xsi:type="dcterms:W3CDTF">2019-01-09T18:28:02Z</dcterms:created>
  <dcterms:modified xsi:type="dcterms:W3CDTF">2019-05-15T19:36:50Z</dcterms:modified>
</cp:coreProperties>
</file>